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F49F-45A9-456C-810E-D5743D430977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0DC5-6ACE-4C4F-AB8D-B0FFE6D1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4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9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47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9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05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9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5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9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3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9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3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9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7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9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9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9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4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9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19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9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06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9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6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9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5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TRAVELDRIVE:Chapter%2010%20-%20Sport%20Pedagogy:Chapter%20Text:SportPedagogyCH-Fall2010.doc!_1223982863!OLE_LINK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!_1223988796!OLE_LINK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!_1223989326!OLE_LINK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!OLE_LINK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mmJ7VDIp0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534400" y="152400"/>
            <a:ext cx="1981200" cy="6553200"/>
          </a:xfrm>
        </p:spPr>
        <p:txBody>
          <a:bodyPr vert="vert270">
            <a:normAutofit/>
          </a:bodyPr>
          <a:lstStyle/>
          <a:p>
            <a:pPr algn="ctr"/>
            <a:r>
              <a:rPr lang="en-US" sz="4400" b="1" dirty="0"/>
              <a:t>Chapter 10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1981200"/>
            <a:ext cx="7132320" cy="2362200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Physical education Pedagogy</a:t>
            </a:r>
          </a:p>
        </p:txBody>
      </p:sp>
    </p:spTree>
    <p:extLst>
      <p:ext uri="{BB962C8B-B14F-4D97-AF65-F5344CB8AC3E}">
        <p14:creationId xmlns:p14="http://schemas.microsoft.com/office/powerpoint/2010/main" val="3791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0631" y="1241257"/>
            <a:ext cx="5133474" cy="3771901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Movement </a:t>
            </a:r>
            <a:r>
              <a:rPr lang="en-US" sz="2000" b="1" dirty="0">
                <a:solidFill>
                  <a:schemeClr val="bg1"/>
                </a:solidFill>
              </a:rPr>
              <a:t>skills and concepts in games, sports, gymnastics, and dance are the basis of this model. </a:t>
            </a:r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86400" y="1491916"/>
            <a:ext cx="5935579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3840" b="1" dirty="0"/>
              <a:t>4 phases in the skill themes approach:  </a:t>
            </a:r>
          </a:p>
          <a:p>
            <a:endParaRPr lang="en-US" sz="3840" b="1" dirty="0">
              <a:solidFill>
                <a:schemeClr val="bg1"/>
              </a:solidFill>
            </a:endParaRPr>
          </a:p>
          <a:p>
            <a:pPr lvl="1"/>
            <a:r>
              <a:rPr lang="en-US" sz="2857" b="1" dirty="0">
                <a:solidFill>
                  <a:schemeClr val="bg1"/>
                </a:solidFill>
              </a:rPr>
              <a:t>Basic Skill </a:t>
            </a:r>
            <a:r>
              <a:rPr lang="en-US" sz="2857" dirty="0"/>
              <a:t>– mastery and achievement of the critical elements of the skill according to the age and developmental level of the students.</a:t>
            </a:r>
          </a:p>
          <a:p>
            <a:pPr lvl="1">
              <a:buNone/>
            </a:pPr>
            <a:endParaRPr lang="en-US" sz="1000" dirty="0"/>
          </a:p>
          <a:p>
            <a:pPr lvl="1"/>
            <a:r>
              <a:rPr lang="en-US" sz="2857" b="1" dirty="0">
                <a:solidFill>
                  <a:schemeClr val="bg1"/>
                </a:solidFill>
              </a:rPr>
              <a:t>Combinations</a:t>
            </a:r>
            <a:r>
              <a:rPr lang="en-US" sz="2857" b="1" dirty="0"/>
              <a:t> </a:t>
            </a:r>
            <a:r>
              <a:rPr lang="en-US" sz="2857" dirty="0"/>
              <a:t>– once the basic skills and critical elements are mastered, other skills and movement concepts can be added.</a:t>
            </a:r>
          </a:p>
          <a:p>
            <a:pPr lvl="1">
              <a:buNone/>
            </a:pPr>
            <a:endParaRPr lang="en-US" sz="1000" dirty="0"/>
          </a:p>
          <a:p>
            <a:pPr lvl="1"/>
            <a:r>
              <a:rPr lang="en-US" sz="2857" b="1" dirty="0">
                <a:solidFill>
                  <a:schemeClr val="bg1"/>
                </a:solidFill>
              </a:rPr>
              <a:t>Skill in Contexts </a:t>
            </a:r>
            <a:r>
              <a:rPr lang="en-US" sz="2857" dirty="0"/>
              <a:t>– Skills, movements, and combinations are performed in a variety of contexts.</a:t>
            </a:r>
          </a:p>
          <a:p>
            <a:pPr lvl="1">
              <a:buNone/>
            </a:pPr>
            <a:endParaRPr lang="en-US" sz="1100" dirty="0"/>
          </a:p>
          <a:p>
            <a:pPr lvl="1"/>
            <a:r>
              <a:rPr lang="en-US" sz="2857" b="1" dirty="0">
                <a:solidFill>
                  <a:schemeClr val="bg1"/>
                </a:solidFill>
              </a:rPr>
              <a:t>Culminating Activity </a:t>
            </a:r>
            <a:r>
              <a:rPr lang="en-US" sz="2857" dirty="0"/>
              <a:t>– As skills and concepts progress through phases 1, 2, and 3, the application of the skill occurs in different content areas within games, sports, gymnastics, and dance. 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127891"/>
            <a:ext cx="10131425" cy="1456267"/>
          </a:xfrm>
        </p:spPr>
        <p:txBody>
          <a:bodyPr>
            <a:normAutofit/>
          </a:bodyPr>
          <a:lstStyle/>
          <a:p>
            <a:pPr>
              <a:tabLst>
                <a:tab pos="1539875" algn="l"/>
              </a:tabLst>
            </a:pPr>
            <a:r>
              <a:rPr lang="en-US" sz="4800" b="1" cap="none" dirty="0"/>
              <a:t>Skill-Themes Approach</a:t>
            </a:r>
          </a:p>
        </p:txBody>
      </p:sp>
    </p:spTree>
    <p:extLst>
      <p:ext uri="{BB962C8B-B14F-4D97-AF65-F5344CB8AC3E}">
        <p14:creationId xmlns:p14="http://schemas.microsoft.com/office/powerpoint/2010/main" val="4265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491916" y="1572126"/>
            <a:ext cx="44196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Focuses on the development of the whole student, including how students think, feel, and interact with others.  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Embraces students as individuals, provides them with a voice, allows them to make decisions on their own, and places less emphasis on skill development and academic achievement.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45720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Teachers and students can assess their personal and social responsibility based on </a:t>
            </a:r>
            <a:r>
              <a:rPr lang="en-US" sz="2400" b="1" dirty="0"/>
              <a:t>five</a:t>
            </a:r>
            <a:r>
              <a:rPr lang="en-US" sz="2400" dirty="0"/>
              <a:t> different levels: </a:t>
            </a:r>
          </a:p>
          <a:p>
            <a:pPr lvl="1"/>
            <a:r>
              <a:rPr lang="en-US" b="1" dirty="0"/>
              <a:t>Level I </a:t>
            </a:r>
            <a:r>
              <a:rPr lang="en-US" dirty="0"/>
              <a:t>– Respecting the rights and feelings of others</a:t>
            </a:r>
          </a:p>
          <a:p>
            <a:pPr lvl="1"/>
            <a:r>
              <a:rPr lang="en-US" b="1" dirty="0"/>
              <a:t>Level II </a:t>
            </a:r>
            <a:r>
              <a:rPr lang="en-US" dirty="0"/>
              <a:t>– Participation and effort</a:t>
            </a:r>
          </a:p>
          <a:p>
            <a:pPr lvl="1"/>
            <a:r>
              <a:rPr lang="en-US" b="1" dirty="0"/>
              <a:t>Level III </a:t>
            </a:r>
            <a:r>
              <a:rPr lang="en-US" dirty="0"/>
              <a:t>– Self-direction</a:t>
            </a:r>
          </a:p>
          <a:p>
            <a:pPr lvl="1"/>
            <a:r>
              <a:rPr lang="en-US" b="1" dirty="0"/>
              <a:t>Level IV </a:t>
            </a:r>
            <a:r>
              <a:rPr lang="en-US" dirty="0"/>
              <a:t>– Caring about and helping others</a:t>
            </a:r>
          </a:p>
          <a:p>
            <a:pPr lvl="1"/>
            <a:r>
              <a:rPr lang="en-US" b="1" dirty="0"/>
              <a:t>Level V </a:t>
            </a:r>
            <a:r>
              <a:rPr lang="en-US" dirty="0"/>
              <a:t>– Outside of the gym 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991600" cy="914400"/>
          </a:xfrm>
          <a:noFill/>
          <a:ln/>
        </p:spPr>
        <p:txBody>
          <a:bodyPr vert="horz" lIns="90488" tIns="44450" rIns="90488" bIns="44450" rtlCol="0" anchor="ctr">
            <a:noAutofit/>
          </a:bodyPr>
          <a:lstStyle/>
          <a:p>
            <a:r>
              <a:rPr lang="en-US" sz="4000" b="1" cap="none" dirty="0"/>
              <a:t>Personal and Social Responsibility Model (PSRM)</a:t>
            </a:r>
          </a:p>
        </p:txBody>
      </p:sp>
    </p:spTree>
    <p:extLst>
      <p:ext uri="{BB962C8B-B14F-4D97-AF65-F5344CB8AC3E}">
        <p14:creationId xmlns:p14="http://schemas.microsoft.com/office/powerpoint/2010/main" val="27561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9050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6482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93557" y="1714500"/>
            <a:ext cx="6681537" cy="4838700"/>
          </a:xfrm>
        </p:spPr>
        <p:txBody>
          <a:bodyPr>
            <a:normAutofit/>
          </a:bodyPr>
          <a:lstStyle/>
          <a:p>
            <a:r>
              <a:rPr lang="en-US" sz="2000" dirty="0"/>
              <a:t>Problem-based approach to games teaching. </a:t>
            </a:r>
          </a:p>
          <a:p>
            <a:pPr>
              <a:buNone/>
            </a:pPr>
            <a:endParaRPr lang="en-US" sz="1200" dirty="0"/>
          </a:p>
          <a:p>
            <a:r>
              <a:rPr lang="en-US" sz="2000" dirty="0"/>
              <a:t>1980’s - Thorpe and Bunker developed TGfU; based on modified game play that set up tactical problems for students to solve. </a:t>
            </a:r>
          </a:p>
          <a:p>
            <a:pPr>
              <a:buNone/>
            </a:pPr>
            <a:endParaRPr lang="en-US" sz="1200" dirty="0"/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Goal of TGM </a:t>
            </a:r>
            <a:r>
              <a:rPr lang="en-US" sz="2000" dirty="0"/>
              <a:t>- improve students’ game performance by combining tactical awareness with skill execution and increase students’ </a:t>
            </a:r>
            <a:r>
              <a:rPr lang="en-US" sz="2000" dirty="0" smtClean="0"/>
              <a:t>interest </a:t>
            </a:r>
            <a:r>
              <a:rPr lang="en-US" sz="2000" dirty="0"/>
              <a:t>and excitement about games. </a:t>
            </a:r>
            <a:endParaRPr lang="en-US" sz="2000" dirty="0" smtClean="0"/>
          </a:p>
          <a:p>
            <a:r>
              <a:rPr lang="en-US" sz="2000" dirty="0"/>
              <a:t>Games Classification System</a:t>
            </a:r>
          </a:p>
          <a:p>
            <a:pPr>
              <a:buNone/>
            </a:pPr>
            <a:endParaRPr lang="en-US" sz="1200" dirty="0"/>
          </a:p>
          <a:p>
            <a:r>
              <a:rPr lang="en-US" sz="2000" dirty="0"/>
              <a:t>Game-Practice-Game format</a:t>
            </a:r>
          </a:p>
          <a:p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1467852" y="234615"/>
            <a:ext cx="9144000" cy="1295400"/>
          </a:xfrm>
        </p:spPr>
        <p:txBody>
          <a:bodyPr>
            <a:noAutofit/>
          </a:bodyPr>
          <a:lstStyle/>
          <a:p>
            <a:r>
              <a:rPr lang="en-US" sz="4000" b="1" cap="none" dirty="0"/>
              <a:t>Teaching Games for Understanding (TGfU) ~ Tactical Games Model (TGM)</a:t>
            </a:r>
          </a:p>
        </p:txBody>
      </p:sp>
      <p:pic>
        <p:nvPicPr>
          <p:cNvPr id="7" name="Picture 6" descr="rug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3209" y="2392381"/>
            <a:ext cx="3581400" cy="2364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304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9050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6482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Content Placeholder 7" descr="footbal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984360">
            <a:off x="799490" y="1835249"/>
            <a:ext cx="2820622" cy="1737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4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410200" y="1828800"/>
            <a:ext cx="6083967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Developed by Daryl Siedentop in 1984.</a:t>
            </a:r>
          </a:p>
          <a:p>
            <a:pPr>
              <a:lnSpc>
                <a:spcPct val="90000"/>
              </a:lnSpc>
              <a:buNone/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Purpose</a:t>
            </a:r>
            <a:r>
              <a:rPr lang="en-US" sz="2600" b="1" dirty="0"/>
              <a:t> - </a:t>
            </a:r>
            <a:r>
              <a:rPr lang="en-US" sz="2600" dirty="0"/>
              <a:t>create an authentic sport experience and educate and develop students to be competent, literate, and enthusiastic sportspersons.</a:t>
            </a:r>
          </a:p>
          <a:p>
            <a:pPr>
              <a:lnSpc>
                <a:spcPct val="90000"/>
              </a:lnSpc>
              <a:buNone/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2600" dirty="0"/>
              <a:t>The main features of the model include: seasons, team affiliation, formal competition, record keeping, culminating event, and festivity.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53717" y="182033"/>
            <a:ext cx="10131425" cy="1456267"/>
          </a:xfr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sz="5400" b="1" cap="none" dirty="0"/>
              <a:t>Sport Education Model (SEM)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236719" y="1676400"/>
            <a:ext cx="5050282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endParaRPr lang="en-US" sz="2400" dirty="0">
              <a:latin typeface="Times New Roman" pitchFamily="18" charset="0"/>
            </a:endParaRPr>
          </a:p>
          <a:p>
            <a:pPr marL="342900" indent="-342900" latinLnBrk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9" name="Picture 8" descr="golfclu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4941">
            <a:off x="2137226" y="3889396"/>
            <a:ext cx="2507353" cy="2321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31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9050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6482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5222" y="1231225"/>
            <a:ext cx="6827922" cy="5257800"/>
          </a:xfr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sz="2400" dirty="0"/>
              <a:t>Can include units on the health-related components of fitness, walking or hiking, or weight training. </a:t>
            </a:r>
          </a:p>
          <a:p>
            <a:pPr>
              <a:buNone/>
            </a:pPr>
            <a:endParaRPr lang="en-US" sz="1100" dirty="0"/>
          </a:p>
          <a:p>
            <a:r>
              <a:rPr lang="en-US" sz="2400" b="1" dirty="0"/>
              <a:t>Concepts-based Fitness and Wellness Model </a:t>
            </a:r>
          </a:p>
          <a:p>
            <a:pPr lvl="1"/>
            <a:r>
              <a:rPr lang="en-US" sz="2100" dirty="0"/>
              <a:t>Students engage in classroom discussions, laboratory activities, and physical activity experiences. </a:t>
            </a:r>
          </a:p>
          <a:p>
            <a:pPr lvl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Goal</a:t>
            </a:r>
            <a:r>
              <a:rPr lang="en-US" sz="2000" dirty="0"/>
              <a:t> - for students to learn how to develop and execute their own physical activity programs that they can participate in and out of school. </a:t>
            </a:r>
            <a:endParaRPr lang="en-US" sz="2100" dirty="0"/>
          </a:p>
        </p:txBody>
      </p:sp>
      <p:pic>
        <p:nvPicPr>
          <p:cNvPr id="9" name="Content Placeholder 8" descr="row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799534">
            <a:off x="8128381" y="1883523"/>
            <a:ext cx="3218222" cy="262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69759" y="91783"/>
            <a:ext cx="10131425" cy="1456267"/>
          </a:xfr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sz="5400" b="1" cap="none" dirty="0"/>
              <a:t>Fitness Education</a:t>
            </a:r>
          </a:p>
        </p:txBody>
      </p:sp>
    </p:spTree>
    <p:extLst>
      <p:ext uri="{BB962C8B-B14F-4D97-AF65-F5344CB8AC3E}">
        <p14:creationId xmlns:p14="http://schemas.microsoft.com/office/powerpoint/2010/main" val="32541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9050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6482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486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Allows students to learn about themselves and their peers as they take on individual and group tasks and challenges.</a:t>
            </a:r>
          </a:p>
          <a:p>
            <a:pPr>
              <a:buNone/>
            </a:pPr>
            <a:endParaRPr lang="en-US" sz="1300" dirty="0"/>
          </a:p>
          <a:p>
            <a:r>
              <a:rPr lang="en-US" sz="3100" dirty="0"/>
              <a:t>Teachers act as facilitators as students collaborate and problem-solve with one another to accomplish a task.  </a:t>
            </a:r>
          </a:p>
          <a:p>
            <a:pPr>
              <a:buNone/>
            </a:pPr>
            <a:endParaRPr lang="en-US" sz="1300" dirty="0"/>
          </a:p>
          <a:p>
            <a:r>
              <a:rPr lang="en-US" sz="3100" dirty="0"/>
              <a:t>Project Adventure - based on 5 philosophical concepts, which include: </a:t>
            </a:r>
            <a:r>
              <a:rPr lang="en-US" sz="3100" i="1" dirty="0"/>
              <a:t>challenge, cooperation, risk, trust, and problem-solving</a:t>
            </a:r>
            <a:r>
              <a:rPr lang="en-US" sz="3100" dirty="0"/>
              <a:t>.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64442" y="0"/>
            <a:ext cx="4419600" cy="4162926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>
                <a:solidFill>
                  <a:schemeClr val="bg1"/>
                </a:solidFill>
              </a:rPr>
              <a:t>3 Essential Practices:</a:t>
            </a:r>
          </a:p>
          <a:p>
            <a:pPr lvl="1"/>
            <a:r>
              <a:rPr lang="en-US" sz="3300" b="1" i="1" dirty="0">
                <a:solidFill>
                  <a:schemeClr val="bg1"/>
                </a:solidFill>
              </a:rPr>
              <a:t>Experiential Learning Cycle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3300" b="1" i="1" dirty="0">
                <a:solidFill>
                  <a:schemeClr val="bg1"/>
                </a:solidFill>
              </a:rPr>
              <a:t>Full Value Contract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3300" b="1" i="1" dirty="0">
                <a:solidFill>
                  <a:schemeClr val="bg1"/>
                </a:solidFill>
              </a:rPr>
              <a:t>Challenge by Choice</a:t>
            </a:r>
            <a:endParaRPr lang="en-US" sz="3300" b="1" dirty="0">
              <a:solidFill>
                <a:schemeClr val="bg1"/>
              </a:solidFill>
            </a:endParaRPr>
          </a:p>
          <a:p>
            <a:pPr lvl="1"/>
            <a:endParaRPr lang="en-US" sz="2100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231775" y="67733"/>
            <a:ext cx="10131425" cy="1456267"/>
          </a:xfr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sz="5400" b="1" cap="none" dirty="0"/>
              <a:t>Adventure Education</a:t>
            </a:r>
          </a:p>
        </p:txBody>
      </p:sp>
      <p:pic>
        <p:nvPicPr>
          <p:cNvPr id="8" name="Picture 7" descr="mbi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4290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9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6482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Content Placeholder 6" descr="skiin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5433" r="15433"/>
          <a:stretch>
            <a:fillRect/>
          </a:stretch>
        </p:blipFill>
        <p:spPr>
          <a:xfrm>
            <a:off x="749968" y="1829023"/>
            <a:ext cx="362712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6083968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What activities come to mind when you think of outdoor education?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Occurs in the natural setting, where teachers and students have little to no control over the environment and potential hazards that may arise. 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Emphasis placed on skill development.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Cost can be a factor for equipment.</a:t>
            </a:r>
          </a:p>
          <a:p>
            <a:endParaRPr 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37675" y="296779"/>
            <a:ext cx="10131425" cy="1456267"/>
          </a:xfr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sz="4800" b="1" cap="none" dirty="0"/>
              <a:t>Outdoor Education</a:t>
            </a:r>
          </a:p>
        </p:txBody>
      </p:sp>
    </p:spTree>
    <p:extLst>
      <p:ext uri="{BB962C8B-B14F-4D97-AF65-F5344CB8AC3E}">
        <p14:creationId xmlns:p14="http://schemas.microsoft.com/office/powerpoint/2010/main" val="16035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9050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idx="1"/>
          </p:nvPr>
        </p:nvSpPr>
        <p:spPr>
          <a:xfrm>
            <a:off x="1676400" y="1752600"/>
            <a:ext cx="8842248" cy="4876800"/>
          </a:xfr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800" dirty="0"/>
              <a:t>Emphasizes students’ development as “literate and critical consumers of sport, physical activity, and the movement culture.”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Goal </a:t>
            </a:r>
            <a:r>
              <a:rPr lang="en-US" sz="2800" b="1" dirty="0"/>
              <a:t>- </a:t>
            </a:r>
            <a:r>
              <a:rPr lang="en-US" sz="2800" dirty="0"/>
              <a:t>for students to be able to observe, analyze, and critique physical activity and sport issues and topics in a variety of contexts. 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800" dirty="0"/>
              <a:t>Learning experiences occur both in the classroom and the gymnasium. 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800" dirty="0"/>
              <a:t>Mostly implemented in New Zealand, Australia, England.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2800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5752" y="228600"/>
            <a:ext cx="8534400" cy="914400"/>
          </a:xfrm>
          <a:noFill/>
          <a:ln/>
        </p:spPr>
        <p:txBody>
          <a:bodyPr vert="horz" lIns="90488" tIns="44450" rIns="90488" bIns="44450" rtlCol="0" anchor="ctr">
            <a:noAutofit/>
          </a:bodyPr>
          <a:lstStyle/>
          <a:p>
            <a:r>
              <a:rPr lang="en-US" sz="4000" b="1" cap="none" dirty="0"/>
              <a:t>Cultural Studies Curriculum in Physical Activity and Sport</a:t>
            </a:r>
          </a:p>
        </p:txBody>
      </p:sp>
    </p:spTree>
    <p:extLst>
      <p:ext uri="{BB962C8B-B14F-4D97-AF65-F5344CB8AC3E}">
        <p14:creationId xmlns:p14="http://schemas.microsoft.com/office/powerpoint/2010/main" val="33815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>
            <p:extLst/>
          </p:nvPr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3" imgW="8470588" imgH="4457536" progId="Word.Document.8">
                  <p:link updateAutomatic="1"/>
                </p:oleObj>
              </mc:Choice>
              <mc:Fallback>
                <p:oleObj name="Document" r:id="rId3" imgW="8470588" imgH="4457536" progId="Word.Documen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6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9050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idx="1"/>
          </p:nvPr>
        </p:nvSpPr>
        <p:spPr>
          <a:xfrm>
            <a:off x="3886200" y="1603248"/>
            <a:ext cx="6781800" cy="5330952"/>
          </a:xfrm>
          <a:noFill/>
          <a:ln/>
        </p:spPr>
        <p:txBody>
          <a:bodyPr vert="horz" lIns="90488" tIns="44450" rIns="90488" bIns="4445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Salient component needed to measure whether students have learned and are achieving the national standards. 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Holds physical education programs and teachers accountable for student achievement.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Instructional Alignment </a:t>
            </a:r>
            <a:r>
              <a:rPr lang="en-US" sz="2800" b="1" dirty="0"/>
              <a:t>- </a:t>
            </a:r>
            <a:r>
              <a:rPr lang="en-US" sz="2800" dirty="0"/>
              <a:t>connecting the standards, instruction, and assessment components of physical education curricular and units of instruction.  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sz="4000" b="1" cap="none" dirty="0"/>
              <a:t>Assessment and Accountability</a:t>
            </a:r>
          </a:p>
        </p:txBody>
      </p:sp>
      <p:pic>
        <p:nvPicPr>
          <p:cNvPr id="7" name="Picture 6" descr="aaaaaclipbor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39064" flipH="1">
            <a:off x="1709372" y="1872405"/>
            <a:ext cx="2296254" cy="2296254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410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05000"/>
            <a:ext cx="8802688" cy="4724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Physical education pedagogy </a:t>
            </a:r>
            <a:r>
              <a:rPr lang="en-US" sz="2400" dirty="0"/>
              <a:t>is concerned with the study of teaching and learning processes of physical activity. 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Emphasis is placed on curriculum and instruction (i.e., teaching) and teacher education</a:t>
            </a:r>
            <a:endParaRPr lang="en-US" sz="2400" baseline="30000" dirty="0"/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Quality physical education programs focus on increasing physical competence, health-related fitness, self-responsibility, and enjoyment of physical activity for all students so that they can be physically active for a lifetime.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none" dirty="0"/>
              <a:t>Definition and Scope </a:t>
            </a:r>
          </a:p>
        </p:txBody>
      </p:sp>
    </p:spTree>
    <p:extLst>
      <p:ext uri="{BB962C8B-B14F-4D97-AF65-F5344CB8AC3E}">
        <p14:creationId xmlns:p14="http://schemas.microsoft.com/office/powerpoint/2010/main" val="9744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>
            <p:extLst/>
          </p:nvPr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3" imgW="8470588" imgH="3365376" progId="Word.Document.12">
                  <p:link updateAutomatic="1"/>
                </p:oleObj>
              </mc:Choice>
              <mc:Fallback>
                <p:oleObj name="Document" r:id="rId3" imgW="8470588" imgH="3365376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4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6629400" cy="5029200"/>
          </a:xfrm>
        </p:spPr>
        <p:txBody>
          <a:bodyPr>
            <a:noAutofit/>
          </a:bodyPr>
          <a:lstStyle/>
          <a:p>
            <a:r>
              <a:rPr lang="en-US" sz="2400" dirty="0"/>
              <a:t>Use a variety of pedagogical skills and strategies to: 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Ensure that their students are appropriately engaged in relevant activities a high percentage of the time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Hold positive expectations for their students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Create and maintain a classroom climate that is warm and nurturing. </a:t>
            </a:r>
          </a:p>
          <a:p>
            <a:pPr lvl="1">
              <a:buNone/>
            </a:pPr>
            <a:endParaRPr lang="en-US" sz="1000" dirty="0"/>
          </a:p>
          <a:p>
            <a:r>
              <a:rPr lang="en-US" sz="2400" dirty="0"/>
              <a:t>Salient teacher behaviors can be divided into several broad areas: organization, communication, instruction, motivation, and human relations. 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/>
              <a:t>Characteristics of Effective Teaching</a:t>
            </a:r>
          </a:p>
        </p:txBody>
      </p:sp>
      <p:pic>
        <p:nvPicPr>
          <p:cNvPr id="5" name="Picture 4" descr="PEtea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2457203"/>
            <a:ext cx="2305746" cy="2811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70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>
            <p:extLst/>
          </p:nvPr>
        </p:nvGraphicFramePr>
        <p:xfrm>
          <a:off x="1524000" y="152400"/>
          <a:ext cx="91440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3" imgW="5625893" imgH="5841785" progId="Word.Document.8">
                  <p:link updateAutomatic="1"/>
                </p:oleObj>
              </mc:Choice>
              <mc:Fallback>
                <p:oleObj name="Document" r:id="rId3" imgW="5625893" imgH="5841785" progId="Word.Documen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"/>
                        <a:ext cx="91440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5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9050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</p:nvPr>
        </p:nvSpPr>
        <p:spPr>
          <a:xfrm>
            <a:off x="1676401" y="1752600"/>
            <a:ext cx="8839199" cy="4800600"/>
          </a:xfrm>
          <a:noFill/>
          <a:ln/>
        </p:spPr>
        <p:txBody>
          <a:bodyPr vert="horz" lIns="90488" tIns="44450" rIns="90488" bIns="44450" rtlCol="0" anchor="ctr"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How much time are students engaged in physical activity throughout a PE class?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How do different curriculum models enhance students’ participation, enjoyment, and learning in PE?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To what extent does the social and public context of PE impact students’ experiences in PE?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What strategies can teachers utilize to implement assessments within their instruction to learn if their students have learned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algn="l"/>
            <a:r>
              <a:rPr lang="en-US" sz="4000" b="1" cap="none" dirty="0"/>
              <a:t>Questions addressed…</a:t>
            </a:r>
          </a:p>
        </p:txBody>
      </p:sp>
      <p:pic>
        <p:nvPicPr>
          <p:cNvPr id="7" name="Picture 6" descr="questionmark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1" y="228601"/>
            <a:ext cx="1829217" cy="18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9050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6482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1676400" y="1752600"/>
            <a:ext cx="8839200" cy="4648200"/>
          </a:xfrm>
        </p:spPr>
        <p:txBody>
          <a:bodyPr>
            <a:noAutofit/>
          </a:bodyPr>
          <a:lstStyle/>
          <a:p>
            <a:r>
              <a:rPr lang="en-US" sz="2400" dirty="0"/>
              <a:t>The national standards movement was not a quest to develop a </a:t>
            </a:r>
            <a:r>
              <a:rPr lang="en-US" sz="2400" b="1" dirty="0"/>
              <a:t>national curriculum</a:t>
            </a:r>
            <a:r>
              <a:rPr lang="en-US" sz="2400" dirty="0"/>
              <a:t>; rather, the charge was to formulate educational goals for the nation on ‘</a:t>
            </a:r>
            <a:r>
              <a:rPr lang="en-US" sz="2400" b="1" i="1" dirty="0">
                <a:solidFill>
                  <a:schemeClr val="bg1"/>
                </a:solidFill>
              </a:rPr>
              <a:t>what students should know and be able to do’. 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Goal</a:t>
            </a:r>
            <a:r>
              <a:rPr lang="en-US" sz="2400" b="1" dirty="0"/>
              <a:t>:  </a:t>
            </a:r>
            <a:r>
              <a:rPr lang="en-US" sz="2400" dirty="0"/>
              <a:t>decrease the achievement gap between the economically advantaged and disadvantaged, whites and minority students, immigrant children, and students with disabilities.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In 2001, federal legislation proposed a new educational initiative, </a:t>
            </a:r>
            <a:r>
              <a:rPr lang="en-US" sz="2400" i="1" dirty="0"/>
              <a:t>No Child Left Behind (NCLB) Act</a:t>
            </a:r>
            <a:r>
              <a:rPr lang="en-US" sz="2400" dirty="0"/>
              <a:t>, to narrow the achievement gap</a:t>
            </a:r>
            <a:r>
              <a:rPr lang="en-US" sz="2400" baseline="30000" dirty="0"/>
              <a:t> </a:t>
            </a:r>
            <a:r>
              <a:rPr lang="en-US" sz="2400" dirty="0"/>
              <a:t>.</a:t>
            </a:r>
            <a:endParaRPr lang="en-US" sz="2400" baseline="30000" dirty="0"/>
          </a:p>
          <a:p>
            <a:pPr lvl="1"/>
            <a:endParaRPr lang="en-US" sz="2400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/>
              <a:t>Standards-based Education</a:t>
            </a:r>
          </a:p>
        </p:txBody>
      </p:sp>
    </p:spTree>
    <p:extLst>
      <p:ext uri="{BB962C8B-B14F-4D97-AF65-F5344CB8AC3E}">
        <p14:creationId xmlns:p14="http://schemas.microsoft.com/office/powerpoint/2010/main" val="31738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9050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6482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752600"/>
            <a:ext cx="6248400" cy="4876800"/>
          </a:xfrm>
          <a:noFill/>
          <a:ln/>
        </p:spPr>
        <p:txBody>
          <a:bodyPr vert="horz" lIns="90488" tIns="44450" rIns="90488" bIns="44450" rtlCol="0" anchor="ctr">
            <a:noAutofit/>
          </a:bodyPr>
          <a:lstStyle/>
          <a:p>
            <a:r>
              <a:rPr lang="en-US" sz="2400" i="1" dirty="0"/>
              <a:t>Moving into the Future:  National Standards for Physical Education: A Guide to Content and Assessment</a:t>
            </a:r>
            <a:r>
              <a:rPr lang="en-US" sz="2400" baseline="30000" dirty="0"/>
              <a:t> </a:t>
            </a:r>
            <a:r>
              <a:rPr lang="en-US" sz="2400" dirty="0"/>
              <a:t> (1995, 2004).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Provide a framework for student learning - “what a student should know and be able to do as a result of a quality physical education program”.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Assessment – PE Metrics, NASPE Assessment Series.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825752" y="228600"/>
            <a:ext cx="8534400" cy="914400"/>
          </a:xfrm>
          <a:noFill/>
          <a:ln/>
        </p:spPr>
        <p:txBody>
          <a:bodyPr vert="horz" lIns="90488" tIns="44450" rIns="90488" bIns="44450" rtlCol="0" anchor="ctr">
            <a:noAutofit/>
          </a:bodyPr>
          <a:lstStyle/>
          <a:p>
            <a:r>
              <a:rPr lang="en-US" sz="4000" b="1" cap="none" dirty="0"/>
              <a:t>NASPE Standards in Physical Education</a:t>
            </a:r>
          </a:p>
        </p:txBody>
      </p:sp>
      <p:pic>
        <p:nvPicPr>
          <p:cNvPr id="8" name="Content Placeholder 7" descr="achievement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924800" y="2895601"/>
            <a:ext cx="2495550" cy="3122613"/>
          </a:xfr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42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8991600" cy="52578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A PE curriculum “includes all knowledge, skills, and learning experiences that are provided to students within the school program”.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National standards is the focal point and the activity the medium through which instruction was delivered for students to achieve performance outcomes. 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What were your physical education programs like at the elementary, middle, and high school levels?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How did your teacher deliver the instruction?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What did you learn in physical education, and how do you know if you learned?</a:t>
            </a:r>
          </a:p>
          <a:p>
            <a:pPr>
              <a:spcAft>
                <a:spcPts val="1800"/>
              </a:spcAft>
            </a:pPr>
            <a:endParaRPr lang="en-US" sz="2400" dirty="0"/>
          </a:p>
          <a:p>
            <a:pPr>
              <a:spcAft>
                <a:spcPts val="1800"/>
              </a:spcAft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2" y="152400"/>
            <a:ext cx="10131425" cy="1456267"/>
          </a:xfrm>
        </p:spPr>
        <p:txBody>
          <a:bodyPr/>
          <a:lstStyle/>
          <a:p>
            <a:r>
              <a:rPr lang="en-US" sz="4000" b="1" cap="none" dirty="0"/>
              <a:t>Curriculum Development</a:t>
            </a:r>
          </a:p>
        </p:txBody>
      </p:sp>
    </p:spTree>
    <p:extLst>
      <p:ext uri="{BB962C8B-B14F-4D97-AF65-F5344CB8AC3E}">
        <p14:creationId xmlns:p14="http://schemas.microsoft.com/office/powerpoint/2010/main" val="13172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4419600" cy="52578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Unit of instruction </a:t>
            </a:r>
            <a:r>
              <a:rPr lang="en-US" sz="2000" dirty="0" smtClean="0"/>
              <a:t>(e.g., basketball, dance) incorporates all of the goals, objectives, content (i.e., tasks, activities, key terms and concepts), instructional materials, and individual lessons. </a:t>
            </a:r>
          </a:p>
          <a:p>
            <a:pPr>
              <a:buNone/>
            </a:pPr>
            <a:endParaRPr lang="en-US" sz="1300" dirty="0"/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Lesson plan </a:t>
            </a:r>
            <a:r>
              <a:rPr lang="en-US" sz="2000" dirty="0" smtClean="0"/>
              <a:t>is a specific outline of all of the objectives, tasks, and assessments that will be included for one particular lesson. </a:t>
            </a:r>
            <a:endParaRPr lang="en-US" sz="2000" dirty="0"/>
          </a:p>
        </p:txBody>
      </p:sp>
      <p:pic>
        <p:nvPicPr>
          <p:cNvPr id="5" name="Content Placeholder 4" descr="toeducat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235" r="22235"/>
          <a:stretch>
            <a:fillRect/>
          </a:stretch>
        </p:blipFill>
        <p:spPr>
          <a:xfrm>
            <a:off x="6324600" y="1828800"/>
            <a:ext cx="38862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none" dirty="0"/>
              <a:t>Curriculum Development</a:t>
            </a:r>
          </a:p>
        </p:txBody>
      </p:sp>
    </p:spTree>
    <p:extLst>
      <p:ext uri="{BB962C8B-B14F-4D97-AF65-F5344CB8AC3E}">
        <p14:creationId xmlns:p14="http://schemas.microsoft.com/office/powerpoint/2010/main" val="14715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/>
          </p:nvPr>
        </p:nvGraphicFramePr>
        <p:xfrm>
          <a:off x="1905001" y="304800"/>
          <a:ext cx="8582891" cy="629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7010142" imgH="5054414" progId="Word.Document.12">
                  <p:link updateAutomatic="1"/>
                </p:oleObj>
              </mc:Choice>
              <mc:Fallback>
                <p:oleObj name="Document" r:id="rId3" imgW="7010142" imgH="5054414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04800"/>
                        <a:ext cx="8582891" cy="6294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7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9050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6482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idx="1"/>
          </p:nvPr>
        </p:nvSpPr>
        <p:spPr>
          <a:xfrm>
            <a:off x="1705436" y="1636295"/>
            <a:ext cx="8503920" cy="4648200"/>
          </a:xfr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sz="2800" b="1" dirty="0"/>
              <a:t>A teacher’s philosophy along with program goals and objectives, influence the focus of instruction</a:t>
            </a:r>
            <a:r>
              <a:rPr lang="en-US" sz="2800" b="1" dirty="0" smtClean="0"/>
              <a:t>.</a:t>
            </a:r>
            <a:endParaRPr lang="en-US" sz="800" b="1" dirty="0" smtClean="0"/>
          </a:p>
          <a:p>
            <a:endParaRPr lang="en-US" sz="800" b="1" dirty="0"/>
          </a:p>
          <a:p>
            <a:r>
              <a:rPr lang="en-US" sz="2800" b="1" dirty="0"/>
              <a:t>Curriculum models are focused, theme-based, and represent a particular philosophy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800" b="1" dirty="0"/>
          </a:p>
          <a:p>
            <a:r>
              <a:rPr lang="en-US" sz="2800" b="1" dirty="0"/>
              <a:t>There is NOT a ‘one size fits all’ model for all content taught in physical education. 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>
                <a:hlinkClick r:id="rId3"/>
              </a:rPr>
              <a:t>https</a:t>
            </a:r>
            <a:r>
              <a:rPr lang="en-US" sz="2800" b="1">
                <a:hlinkClick r:id="rId3"/>
              </a:rPr>
              <a:t>://</a:t>
            </a:r>
            <a:r>
              <a:rPr lang="en-US" sz="2800" b="1" smtClean="0">
                <a:hlinkClick r:id="rId3"/>
              </a:rPr>
              <a:t>youtu.be/2mmJ7VDIp0s</a:t>
            </a:r>
            <a:endParaRPr lang="en-US" sz="2800" b="1" smtClean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669759" y="180028"/>
            <a:ext cx="10131425" cy="1456267"/>
          </a:xfr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sz="4800" b="1" cap="none" dirty="0"/>
              <a:t>Curriculum Models</a:t>
            </a:r>
          </a:p>
        </p:txBody>
      </p:sp>
    </p:spTree>
    <p:extLst>
      <p:ext uri="{BB962C8B-B14F-4D97-AF65-F5344CB8AC3E}">
        <p14:creationId xmlns:p14="http://schemas.microsoft.com/office/powerpoint/2010/main" val="698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7E0D3F-CD02-4E8C-85CD-4D7A449337D4}"/>
</file>

<file path=customXml/itemProps2.xml><?xml version="1.0" encoding="utf-8"?>
<ds:datastoreItem xmlns:ds="http://schemas.openxmlformats.org/officeDocument/2006/customXml" ds:itemID="{A7415580-4521-4CC4-9E62-E7170AF4E9AB}"/>
</file>

<file path=customXml/itemProps3.xml><?xml version="1.0" encoding="utf-8"?>
<ds:datastoreItem xmlns:ds="http://schemas.openxmlformats.org/officeDocument/2006/customXml" ds:itemID="{E9283773-82D6-458D-9211-491E393790B5}"/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110</TotalTime>
  <Words>1277</Words>
  <Application>Microsoft Office PowerPoint</Application>
  <PresentationFormat>Custom</PresentationFormat>
  <Paragraphs>120</Paragraphs>
  <Slides>22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Celestial</vt:lpstr>
      <vt:lpstr>!OLE_LINK1</vt:lpstr>
      <vt:lpstr>TRAVELDRIVE:Chapter%2010%20-%20Sport%20Pedagogy:Chapter%20Text:SportPedagogyCH-Fall2010.doc!_1223982863!OLE_LINK2</vt:lpstr>
      <vt:lpstr>!_1223988796!OLE_LINK3</vt:lpstr>
      <vt:lpstr>!_1223989326!OLE_LINK4</vt:lpstr>
      <vt:lpstr>Physical education Pedagogy</vt:lpstr>
      <vt:lpstr>Definition and Scope </vt:lpstr>
      <vt:lpstr>Questions addressed…</vt:lpstr>
      <vt:lpstr>Standards-based Education</vt:lpstr>
      <vt:lpstr>NASPE Standards in Physical Education</vt:lpstr>
      <vt:lpstr>Curriculum Development</vt:lpstr>
      <vt:lpstr>Curriculum Development</vt:lpstr>
      <vt:lpstr>PowerPoint Presentation</vt:lpstr>
      <vt:lpstr>Curriculum Models</vt:lpstr>
      <vt:lpstr>Skill-Themes Approach</vt:lpstr>
      <vt:lpstr>Personal and Social Responsibility Model (PSRM)</vt:lpstr>
      <vt:lpstr>Teaching Games for Understanding (TGfU) ~ Tactical Games Model (TGM)</vt:lpstr>
      <vt:lpstr>Sport Education Model (SEM)</vt:lpstr>
      <vt:lpstr>Fitness Education</vt:lpstr>
      <vt:lpstr>Adventure Education</vt:lpstr>
      <vt:lpstr>Outdoor Education</vt:lpstr>
      <vt:lpstr>Cultural Studies Curriculum in Physical Activity and Sport</vt:lpstr>
      <vt:lpstr>PowerPoint Presentation</vt:lpstr>
      <vt:lpstr>Assessment and Accountability</vt:lpstr>
      <vt:lpstr>PowerPoint Presentation</vt:lpstr>
      <vt:lpstr>Characteristics of Effective Teaching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education Pedagogy</dc:title>
  <dc:creator>Darci Brownell</dc:creator>
  <cp:lastModifiedBy>DBrownell</cp:lastModifiedBy>
  <cp:revision>9</cp:revision>
  <dcterms:created xsi:type="dcterms:W3CDTF">2016-04-03T22:55:00Z</dcterms:created>
  <dcterms:modified xsi:type="dcterms:W3CDTF">2016-10-18T19:19:16Z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